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sldIdLst>
    <p:sldId id="256" r:id="rId2"/>
    <p:sldId id="264" r:id="rId3"/>
    <p:sldId id="272" r:id="rId4"/>
    <p:sldId id="276" r:id="rId5"/>
    <p:sldId id="273" r:id="rId6"/>
    <p:sldId id="277" r:id="rId7"/>
    <p:sldId id="274" r:id="rId8"/>
    <p:sldId id="278" r:id="rId9"/>
    <p:sldId id="279" r:id="rId10"/>
    <p:sldId id="280" r:id="rId11"/>
    <p:sldId id="275" r:id="rId12"/>
    <p:sldId id="281" r:id="rId13"/>
    <p:sldId id="284" r:id="rId14"/>
    <p:sldId id="282" r:id="rId15"/>
    <p:sldId id="28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096" autoAdjust="0"/>
  </p:normalViewPr>
  <p:slideViewPr>
    <p:cSldViewPr>
      <p:cViewPr varScale="1">
        <p:scale>
          <a:sx n="102" d="100"/>
          <a:sy n="102" d="100"/>
        </p:scale>
        <p:origin x="27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Лист2!$A$4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348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Лист2!$B$3:$H$3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Лист2!$B$4:$H$4</c:f>
              <c:numCache>
                <c:formatCode>#,##0.0</c:formatCode>
                <c:ptCount val="7"/>
                <c:pt idx="0">
                  <c:v>40289.800000000003</c:v>
                </c:pt>
                <c:pt idx="1">
                  <c:v>37616</c:v>
                </c:pt>
                <c:pt idx="2">
                  <c:v>40022.800000000003</c:v>
                </c:pt>
                <c:pt idx="3">
                  <c:v>79533.899999999994</c:v>
                </c:pt>
                <c:pt idx="4">
                  <c:v>83344.600000000006</c:v>
                </c:pt>
                <c:pt idx="5">
                  <c:v>67911.649999999994</c:v>
                </c:pt>
                <c:pt idx="6">
                  <c:v>84416</c:v>
                </c:pt>
              </c:numCache>
            </c:numRef>
          </c:val>
        </c:ser>
        <c:ser>
          <c:idx val="1"/>
          <c:order val="1"/>
          <c:tx>
            <c:strRef>
              <c:f>Лист2!$A$5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348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Лист2!$B$3:$H$3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Лист2!$B$5:$H$5</c:f>
              <c:numCache>
                <c:formatCode>#,##0.0</c:formatCode>
                <c:ptCount val="7"/>
                <c:pt idx="0">
                  <c:v>38204.9</c:v>
                </c:pt>
                <c:pt idx="1">
                  <c:v>38420.199999999997</c:v>
                </c:pt>
                <c:pt idx="2">
                  <c:v>43052.2</c:v>
                </c:pt>
                <c:pt idx="3">
                  <c:v>77680.3</c:v>
                </c:pt>
                <c:pt idx="4">
                  <c:v>82847</c:v>
                </c:pt>
                <c:pt idx="5">
                  <c:v>69615.5</c:v>
                </c:pt>
                <c:pt idx="6">
                  <c:v>86311.2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18987392"/>
        <c:axId val="418990920"/>
        <c:axId val="0"/>
      </c:bar3DChart>
      <c:catAx>
        <c:axId val="41898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8990920"/>
        <c:crosses val="autoZero"/>
        <c:auto val="1"/>
        <c:lblAlgn val="ctr"/>
        <c:lblOffset val="100"/>
        <c:noMultiLvlLbl val="0"/>
      </c:catAx>
      <c:valAx>
        <c:axId val="418990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8987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189851268591421"/>
          <c:y val="0.45728967529218506"/>
          <c:w val="0.13421259842519684"/>
          <c:h val="0.198676841198231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Лист1!$A$4:$A$5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Лист1!$B$4:$B$5</c:f>
              <c:numCache>
                <c:formatCode>0.0</c:formatCode>
                <c:ptCount val="2"/>
                <c:pt idx="0" formatCode="General">
                  <c:v>13088.8</c:v>
                </c:pt>
                <c:pt idx="1">
                  <c:v>71327.199999999997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90416258208688"/>
          <c:y val="0.17298896074290726"/>
          <c:w val="0.72561089502366416"/>
          <c:h val="0.8093038818334633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0.19681790590095463"/>
                  <c:y val="0"/>
                </c:manualLayout>
              </c:layout>
              <c:spPr>
                <a:solidFill>
                  <a:schemeClr val="lt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324203912930769E-2"/>
                  <c:y val="2.986188525370728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C6F9F83-F079-4A85-91F2-6B17564A25CE}" type="CATEGORYNAME">
                      <a:rPr lang="ru-RU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>
                        <a:solidFill>
                          <a:sysClr val="windowText" lastClr="000000"/>
                        </a:solidFill>
                      </a:rPr>
                      <a:t>
</a:t>
                    </a:r>
                    <a:fld id="{721A8153-B689-4307-95F7-8F54724208D3}" type="PERCENTAGE">
                      <a:rPr lang="ru-RU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6.6085249787060693E-2"/>
                  <c:y val="0.158267991844648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2438A51-F019-4369-B13D-CDA282D25424}" type="CATEGORYNAME">
                      <a:rPr lang="ru-RU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  <a:fld id="{3B0DFCB0-D0CE-4455-8455-797BDD417BC5}" type="PERCENTAGE">
                      <a:rPr lang="ru-RU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12678005557675334"/>
                  <c:y val="7.166852460889747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F5351D-CF05-47D5-AB54-79133EB20F2D}" type="CATEGORYNAME">
                      <a:rPr lang="ru-RU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>
                        <a:solidFill>
                          <a:sysClr val="windowText" lastClr="000000"/>
                        </a:solidFill>
                      </a:rPr>
                      <a:t>
</a:t>
                    </a:r>
                    <a:fld id="{C4FB327E-9243-4ABF-8348-3B42BC9D84FD}" type="PERCENTAGE">
                      <a:rPr lang="ru-RU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0.18758496494822632"/>
                  <c:y val="5.972377050741456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BC896A0-A077-45F5-9E8D-DFA81A43D8CE}" type="CATEGORYNAME">
                      <a:rPr lang="ru-RU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/>
                      <a:t>
</a:t>
                    </a:r>
                    <a:fld id="{43273D50-17C5-4465-97D4-7BE3092123FD}" type="PERCENTAGE">
                      <a:rPr lang="ru-RU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3.3284385707293196E-2"/>
                  <c:y val="-1.49309426268536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27125297269707543"/>
                  <c:y val="0.1205781778277618"/>
                </c:manualLayout>
              </c:layout>
              <c:spPr>
                <a:solidFill>
                  <a:schemeClr val="lt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90127225286265"/>
                      <c:h val="0.12664425536097257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8.1794454400396732E-2"/>
                  <c:y val="-1.49309426268536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320669684044769"/>
                      <c:h val="0.12427035304978024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'Лист1 (2)'!$A$4:$A$11</c:f>
              <c:strCache>
                <c:ptCount val="8"/>
                <c:pt idx="0">
                  <c:v>Налог на доходы физических лиц</c:v>
                </c:pt>
                <c:pt idx="1">
                  <c:v>Акцизы на топливо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Доход от использования имущества</c:v>
                </c:pt>
                <c:pt idx="5">
                  <c:v>Доход от реализации имущества</c:v>
                </c:pt>
                <c:pt idx="6">
                  <c:v>Штрафы, неустойки, пени</c:v>
                </c:pt>
                <c:pt idx="7">
                  <c:v>Инициативные платежи</c:v>
                </c:pt>
              </c:strCache>
            </c:strRef>
          </c:cat>
          <c:val>
            <c:numRef>
              <c:f>'Лист1 (2)'!$C$4:$C$11</c:f>
              <c:numCache>
                <c:formatCode>0.0</c:formatCode>
                <c:ptCount val="8"/>
                <c:pt idx="0">
                  <c:v>8458</c:v>
                </c:pt>
                <c:pt idx="1">
                  <c:v>3084.9</c:v>
                </c:pt>
                <c:pt idx="2">
                  <c:v>215</c:v>
                </c:pt>
                <c:pt idx="3">
                  <c:v>931.5</c:v>
                </c:pt>
                <c:pt idx="4">
                  <c:v>261.89999999999998</c:v>
                </c:pt>
                <c:pt idx="5">
                  <c:v>0</c:v>
                </c:pt>
                <c:pt idx="6">
                  <c:v>71.2</c:v>
                </c:pt>
                <c:pt idx="7">
                  <c:v>66.3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90416258208688"/>
          <c:y val="0.17298896074290726"/>
          <c:w val="0.72561089502366416"/>
          <c:h val="0.8093038818334633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1.8669778296382729E-2"/>
                  <c:y val="-0.37625975419671176"/>
                </c:manualLayout>
              </c:layout>
              <c:spPr>
                <a:solidFill>
                  <a:schemeClr val="lt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2.687569672833655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C6F9F83-F079-4A85-91F2-6B17564A25CE}" type="CATEGORYNAME">
                      <a:rPr lang="ru-RU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>
                        <a:solidFill>
                          <a:sysClr val="windowText" lastClr="000000"/>
                        </a:solidFill>
                      </a:rPr>
                      <a:t>
</a:t>
                    </a:r>
                    <a:fld id="{721A8153-B689-4307-95F7-8F54724208D3}" type="PERCENTAGE">
                      <a:rPr lang="ru-RU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4.8192771084337352E-2"/>
                  <c:y val="8.958565576112181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2438A51-F019-4369-B13D-CDA282D25424}" type="CATEGORYNAME">
                      <a:rPr lang="ru-RU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/>
                      <a:t>
</a:t>
                    </a:r>
                    <a:fld id="{3B0DFCB0-D0CE-4455-8455-797BDD417BC5}" type="PERCENTAGE">
                      <a:rPr lang="ru-RU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12678010639568538"/>
                  <c:y val="9.854422133723403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F5351D-CF05-47D5-AB54-79133EB20F2D}" type="CATEGORYNAME">
                      <a:rPr lang="ru-RU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baseline="0">
                        <a:solidFill>
                          <a:sysClr val="windowText" lastClr="000000"/>
                        </a:solidFill>
                      </a:rPr>
                      <a:t>
</a:t>
                    </a:r>
                    <a:fld id="{C4FB327E-9243-4ABF-8348-3B42BC9D84FD}" type="PERCENTAGE">
                      <a:rPr lang="ru-RU" baseline="0">
                        <a:solidFill>
                          <a:sysClr val="windowText" lastClr="000000"/>
                        </a:solidFill>
                      </a:rPr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[ПРОЦЕНТ]</a:t>
                    </a:fld>
                    <a:endParaRPr lang="ru-RU" baseline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'Лист1 (4)'!$A$4:$A$7</c:f>
              <c:strCache>
                <c:ptCount val="4"/>
                <c:pt idx="0">
                  <c:v>Дотации</c:v>
                </c:pt>
                <c:pt idx="1">
                  <c:v>Субвенции</c:v>
                </c:pt>
                <c:pt idx="2">
                  <c:v>Иные межбюджетные трансферты</c:v>
                </c:pt>
                <c:pt idx="3">
                  <c:v>Возврат целевых остатков межбюджетных трансфертов прошлых лет</c:v>
                </c:pt>
              </c:strCache>
            </c:strRef>
          </c:cat>
          <c:val>
            <c:numRef>
              <c:f>'Лист1 (4)'!$C$4:$C$7</c:f>
              <c:numCache>
                <c:formatCode>0.0</c:formatCode>
                <c:ptCount val="4"/>
                <c:pt idx="0" formatCode="General">
                  <c:v>9393.2000000000007</c:v>
                </c:pt>
                <c:pt idx="1">
                  <c:v>1452</c:v>
                </c:pt>
                <c:pt idx="2">
                  <c:v>60526.2</c:v>
                </c:pt>
                <c:pt idx="3" formatCode="General">
                  <c:v>-44.2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014914802316376"/>
          <c:y val="0.16070740076258971"/>
          <c:w val="0.58799687076152518"/>
          <c:h val="0.7690753987321171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3.5273368606701938E-2"/>
                  <c:y val="-2.768165754762312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501025296958118"/>
                  <c:y val="0.1261053288280608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8472307532388989E-2"/>
                  <c:y val="0.132256808283088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4737486179752977E-2"/>
                  <c:y val="-5.53633150952462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8.2304526748971207E-2"/>
                  <c:y val="0.110726630190492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5520282186948856"/>
                  <c:y val="-9.2272191825410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7.9952968841857638E-2"/>
                  <c:y val="-3.07573972751367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'Лист1 (3)'!$B$3:$B$9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правоохранительные органы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'Лист1 (3)'!$C$3:$C$9</c:f>
              <c:numCache>
                <c:formatCode>General</c:formatCode>
                <c:ptCount val="7"/>
                <c:pt idx="0">
                  <c:v>10495.5</c:v>
                </c:pt>
                <c:pt idx="1">
                  <c:v>451.1</c:v>
                </c:pt>
                <c:pt idx="2" formatCode="0.0">
                  <c:v>12993.3</c:v>
                </c:pt>
                <c:pt idx="3" formatCode="0.0">
                  <c:v>52153.9</c:v>
                </c:pt>
                <c:pt idx="4">
                  <c:v>6719</c:v>
                </c:pt>
                <c:pt idx="5" formatCode="0.0">
                  <c:v>2152</c:v>
                </c:pt>
                <c:pt idx="6">
                  <c:v>1346.5</c:v>
                </c:pt>
              </c:numCache>
            </c:numRef>
          </c:val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'Лист1 (3)'!$B$3:$B$9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правоохранительные органы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'Лист1 (3)'!$D$3:$D$9</c:f>
              <c:numCache>
                <c:formatCode>0.0</c:formatCode>
                <c:ptCount val="7"/>
                <c:pt idx="0">
                  <c:v>12.160053202767191</c:v>
                </c:pt>
                <c:pt idx="1">
                  <c:v>0.52264303747018059</c:v>
                </c:pt>
                <c:pt idx="2">
                  <c:v>15.05399640603258</c:v>
                </c:pt>
                <c:pt idx="3">
                  <c:v>60.425344074298501</c:v>
                </c:pt>
                <c:pt idx="4">
                  <c:v>7.7846122118424814</c:v>
                </c:pt>
                <c:pt idx="5">
                  <c:v>2.4933004137349339</c:v>
                </c:pt>
                <c:pt idx="6">
                  <c:v>1.5600506538541303</c:v>
                </c:pt>
              </c:numCache>
            </c:numRef>
          </c:val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732F4-43D8-4A09-A0E6-B958D673CEB9}" type="datetimeFigureOut">
              <a:rPr lang="ru-RU" smtClean="0"/>
              <a:t>05.07.2022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A5B1F-78A4-4694-AF69-7366CBDAA7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76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05.07.2022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05.07.2022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05.07.2022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05.07.2022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05.07.2022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05.07.2022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05.07.2022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05.07.2022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05.07.2022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05.07.2022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7F3E-9D99-45E3-9BB0-7608FA1B8D15}" type="datetimeFigureOut">
              <a:rPr lang="ru-RU" smtClean="0"/>
              <a:t>05.07.2022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13D7F3E-9D99-45E3-9BB0-7608FA1B8D15}" type="datetimeFigureOut">
              <a:rPr lang="ru-RU" smtClean="0"/>
              <a:t>05.07.2022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C688727-7CF2-4E75-ABE4-CDB7ED41BAE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22413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Муниципальное образование «Подгорнское сельское поселение»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45638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Отчет об </a:t>
            </a:r>
          </a:p>
          <a:p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исполнении бюджета муниципального образования «Подгорнское сельское поселение» за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год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99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Общегосударственные вопросы</a:t>
            </a:r>
            <a:endParaRPr lang="ru-RU" sz="2400" dirty="0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899592" y="1628800"/>
            <a:ext cx="69024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11560" y="2348880"/>
            <a:ext cx="80648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/>
              <a:t>Функционирование Главы поселения    </a:t>
            </a:r>
            <a:r>
              <a:rPr lang="ru-RU" dirty="0" smtClean="0"/>
              <a:t>	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1199,0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11,4%)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поселения 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8977,7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(85,5%)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полномочий внешнего финансового контроля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15,2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(0,1%)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общегосударственные вопросы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303,6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(2,9%)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25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Культура, кинематография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33264" y="3364569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Общегосударственные вопросы</a:t>
            </a:r>
            <a:endParaRPr lang="ru-RU" sz="2400" dirty="0"/>
          </a:p>
        </p:txBody>
      </p:sp>
      <p:sp>
        <p:nvSpPr>
          <p:cNvPr id="4" name="Line 11"/>
          <p:cNvSpPr>
            <a:spLocks noChangeShapeType="1"/>
          </p:cNvSpPr>
          <p:nvPr/>
        </p:nvSpPr>
        <p:spPr bwMode="auto">
          <a:xfrm>
            <a:off x="899592" y="1412776"/>
            <a:ext cx="69024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966428" y="4005064"/>
            <a:ext cx="69024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39552" y="2349751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</a:rPr>
              <a:t>Переданы полномочия МО Чаинский район	</a:t>
            </a:r>
            <a:r>
              <a:rPr lang="ru-RU" dirty="0" smtClean="0">
                <a:latin typeface="Times New Roman" panose="02020603050405020304" pitchFamily="18" charset="0"/>
              </a:rPr>
              <a:t>          </a:t>
            </a:r>
            <a:r>
              <a:rPr lang="ru-RU" dirty="0" smtClean="0">
                <a:latin typeface="Times New Roman" panose="02020603050405020304" pitchFamily="18" charset="0"/>
              </a:rPr>
              <a:t>6719,0 </a:t>
            </a:r>
            <a:r>
              <a:rPr lang="ru-RU" dirty="0">
                <a:latin typeface="Times New Roman" panose="02020603050405020304" pitchFamily="18" charset="0"/>
              </a:rPr>
              <a:t>тыс. руб.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4742883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обеспечение населения	100,0 тыс.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семьи и детства		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2052,0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48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Физическая культура и спорт</a:t>
            </a:r>
            <a:endParaRPr lang="ru-RU" sz="2400" dirty="0"/>
          </a:p>
        </p:txBody>
      </p:sp>
      <p:sp>
        <p:nvSpPr>
          <p:cNvPr id="4" name="Line 11"/>
          <p:cNvSpPr>
            <a:spLocks noChangeShapeType="1"/>
          </p:cNvSpPr>
          <p:nvPr/>
        </p:nvSpPr>
        <p:spPr bwMode="auto">
          <a:xfrm>
            <a:off x="899592" y="1412776"/>
            <a:ext cx="69024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39552" y="2349751"/>
            <a:ext cx="80648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346,5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инструкторов по спорту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1263,7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спортивных мероприятий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16,7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спортивного инвентаря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66,1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21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Национальная безопасность и правоохранительные органы</a:t>
            </a:r>
          </a:p>
        </p:txBody>
      </p:sp>
      <p:sp>
        <p:nvSpPr>
          <p:cNvPr id="4" name="Line 11"/>
          <p:cNvSpPr>
            <a:spLocks noChangeShapeType="1"/>
          </p:cNvSpPr>
          <p:nvPr/>
        </p:nvSpPr>
        <p:spPr bwMode="auto">
          <a:xfrm>
            <a:off x="899592" y="1412776"/>
            <a:ext cx="69024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67544" y="2348880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451,0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сирен оповещения населения о ЧС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117,0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сирен оповещения населения о ЧС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334,0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84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podgorn.tomsk.ru/image/resize/164x143/upload/images/shapochka/shap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88" y="474140"/>
            <a:ext cx="3388790" cy="295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podgorn.tomsk.ru/image/resize/164x143/upload/images/shapochka/shap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76672"/>
            <a:ext cx="3385887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podgorn.tomsk.ru/image/resize/164x143/upload/images/shapochka/shap_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429000"/>
            <a:ext cx="3731404" cy="325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42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060848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Бюджет для граждан - это упрощенная версия бюджетного документа, которая использует неформальный язык и доступные форматы, чтобы облегчить для граждан понимание бюджета. Такая «упрощенная» версия содержит информационно-аналитический материал, доступный для широкого круга неподготовленных пользователей: основы бюджета и бюджетного процесса, исполнение бюджета, проект бюджета, государственные программы, публичные слушания и другая информация для граждан.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59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620688"/>
            <a:ext cx="1948536" cy="23762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71800" y="764704"/>
            <a:ext cx="597666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Уважаемые жители Подгорнского сельского поселения!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sz="1600" dirty="0" smtClean="0"/>
              <a:t>Представляем вашему вниманию отчет об исполнении бюджета муниципального образования «Подгорнское сельское поселение» за </a:t>
            </a:r>
            <a:r>
              <a:rPr lang="ru-RU" sz="1600" dirty="0" smtClean="0"/>
              <a:t>2021 </a:t>
            </a:r>
            <a:r>
              <a:rPr lang="ru-RU" sz="1600" dirty="0" smtClean="0"/>
              <a:t>год в рамках проекта «Бюджет для граждан».</a:t>
            </a:r>
          </a:p>
          <a:p>
            <a:endParaRPr lang="ru-RU" sz="1600" dirty="0"/>
          </a:p>
          <a:p>
            <a:r>
              <a:rPr lang="ru-RU" sz="1600" dirty="0" smtClean="0"/>
              <a:t>«Бюджет для граждан» предназначен, прежде всего, для жителей не обладающих специальными знаниями в сфере бюджетного законодательства. Информация, представленная в данной презентации, знакомит жителей с основными характеристиками бюджета поселения и результатами его исполнения за прошедший период текущего года.</a:t>
            </a:r>
          </a:p>
          <a:p>
            <a:endParaRPr lang="ru-RU" sz="1600" dirty="0"/>
          </a:p>
          <a:p>
            <a:r>
              <a:rPr lang="ru-RU" sz="1600" dirty="0" smtClean="0"/>
              <a:t>Надеемся, что представление бюджета и бюджетного процесса в понятной для жителей форме повысить уровень общественного участия граждан в бюджетном процессе муниципального образования «Подгорнское сельское поселение»</a:t>
            </a:r>
          </a:p>
          <a:p>
            <a:endParaRPr lang="ru-RU" sz="1600" dirty="0"/>
          </a:p>
          <a:p>
            <a:r>
              <a:rPr lang="ru-RU" sz="1600" dirty="0" smtClean="0"/>
              <a:t>		С уважением, Глава 					Подгорнского сельского поселения</a:t>
            </a:r>
          </a:p>
          <a:p>
            <a:r>
              <a:rPr lang="ru-RU" sz="1600" dirty="0" smtClean="0"/>
              <a:t>		А.Н. Кондратенко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7553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Основные характеристики исполнения бюджета, </a:t>
            </a:r>
            <a:endParaRPr lang="ru-RU" sz="2400" dirty="0" smtClean="0"/>
          </a:p>
          <a:p>
            <a:pPr algn="ctr"/>
            <a:r>
              <a:rPr lang="ru-RU" sz="2400" dirty="0" smtClean="0"/>
              <a:t>тыс. руб</a:t>
            </a:r>
            <a:r>
              <a:rPr lang="ru-RU" sz="2400" dirty="0"/>
              <a:t>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3181514"/>
              </p:ext>
            </p:extLst>
          </p:nvPr>
        </p:nvGraphicFramePr>
        <p:xfrm>
          <a:off x="1043608" y="1628800"/>
          <a:ext cx="6552726" cy="1656184"/>
        </p:xfrm>
        <a:graphic>
          <a:graphicData uri="http://schemas.openxmlformats.org/drawingml/2006/table">
            <a:tbl>
              <a:tblPr/>
              <a:tblGrid>
                <a:gridCol w="1169558"/>
                <a:gridCol w="769024"/>
                <a:gridCol w="769024"/>
                <a:gridCol w="769024"/>
                <a:gridCol w="769024"/>
                <a:gridCol w="769024"/>
                <a:gridCol w="769024"/>
                <a:gridCol w="769024"/>
              </a:tblGrid>
              <a:tr h="25877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86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40 289,8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37 616,0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40 022,8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79 533,9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83 344,6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67 911,7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84 416,0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4140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Расходы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38 204,9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38 420,2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43 052,2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77 680,3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82 847,0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69 615,5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86 311,2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530496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Профицит (+)/ Дефицит (-)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2 084,9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-3 029,4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1 853,6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-1 703,9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-1 895,2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6481612"/>
              </p:ext>
            </p:extLst>
          </p:nvPr>
        </p:nvGraphicFramePr>
        <p:xfrm>
          <a:off x="539552" y="3501008"/>
          <a:ext cx="7632848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259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92696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Структура доходов бюджета МО Подгорнское сельское </a:t>
            </a:r>
            <a:r>
              <a:rPr lang="ru-RU" sz="2400" dirty="0" smtClean="0"/>
              <a:t>поселение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846309"/>
              </p:ext>
            </p:extLst>
          </p:nvPr>
        </p:nvGraphicFramePr>
        <p:xfrm>
          <a:off x="1187624" y="1772816"/>
          <a:ext cx="6019801" cy="1200150"/>
        </p:xfrm>
        <a:graphic>
          <a:graphicData uri="http://schemas.openxmlformats.org/drawingml/2006/table">
            <a:tbl>
              <a:tblPr/>
              <a:tblGrid>
                <a:gridCol w="2830607"/>
                <a:gridCol w="609279"/>
                <a:gridCol w="609279"/>
                <a:gridCol w="609279"/>
                <a:gridCol w="752078"/>
                <a:gridCol w="609279"/>
              </a:tblGrid>
              <a:tr h="23812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8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руб.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13088,8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71327,2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84416,0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9679590"/>
              </p:ext>
            </p:extLst>
          </p:nvPr>
        </p:nvGraphicFramePr>
        <p:xfrm>
          <a:off x="1043608" y="3068960"/>
          <a:ext cx="54006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16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91680" y="908720"/>
            <a:ext cx="65527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Структура налоговых и неналоговых </a:t>
            </a:r>
            <a:r>
              <a:rPr lang="ru-RU" sz="2400" dirty="0" smtClean="0"/>
              <a:t>доходов бюджета МО Подгорнское сельское поселение</a:t>
            </a:r>
            <a:endParaRPr lang="ru-RU" sz="24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6670121"/>
              </p:ext>
            </p:extLst>
          </p:nvPr>
        </p:nvGraphicFramePr>
        <p:xfrm>
          <a:off x="251521" y="2276872"/>
          <a:ext cx="4968552" cy="4252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326348"/>
              </p:ext>
            </p:extLst>
          </p:nvPr>
        </p:nvGraphicFramePr>
        <p:xfrm>
          <a:off x="4644008" y="1739714"/>
          <a:ext cx="4304309" cy="4929644"/>
        </p:xfrm>
        <a:graphic>
          <a:graphicData uri="http://schemas.openxmlformats.org/drawingml/2006/table">
            <a:tbl>
              <a:tblPr/>
              <a:tblGrid>
                <a:gridCol w="2010640"/>
                <a:gridCol w="835502"/>
                <a:gridCol w="950978"/>
                <a:gridCol w="507189"/>
              </a:tblGrid>
              <a:tr h="13140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Наименование дохода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План, тыс.руб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Испонено, тыс.руб.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исполнения от плана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8057,4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0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Акцизы на топливо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0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Земельный налог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 от использования имущества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Доход от реализации имущества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0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Штрафы, неустойки, пени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0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Инициативные платежи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606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12723,7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13088,8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3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75656" y="908720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Структура безвозмездных поступлений в бюджет Подгорнского сельского поселения</a:t>
            </a:r>
            <a:endParaRPr lang="ru-RU" sz="24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619649"/>
              </p:ext>
            </p:extLst>
          </p:nvPr>
        </p:nvGraphicFramePr>
        <p:xfrm>
          <a:off x="251520" y="2564904"/>
          <a:ext cx="4752528" cy="3327500"/>
        </p:xfrm>
        <a:graphic>
          <a:graphicData uri="http://schemas.openxmlformats.org/drawingml/2006/table">
            <a:tbl>
              <a:tblPr/>
              <a:tblGrid>
                <a:gridCol w="2253129"/>
                <a:gridCol w="722198"/>
                <a:gridCol w="841097"/>
                <a:gridCol w="936104"/>
              </a:tblGrid>
              <a:tr h="5576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План,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тыс.руб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Испонено, тыс.руб.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исполнения от плана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8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Дотации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9393,2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8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Субвенции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8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60532,7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60526,2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6437">
                <a:tc>
                  <a:txBody>
                    <a:bodyPr/>
                    <a:lstStyle/>
                    <a:p>
                      <a:pPr algn="l" fontAlgn="auto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Возврат целевых остатков межбюджетных трансфертов прошлых лет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7589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71503,4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71327,2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2239294"/>
              </p:ext>
            </p:extLst>
          </p:nvPr>
        </p:nvGraphicFramePr>
        <p:xfrm>
          <a:off x="4427984" y="2132856"/>
          <a:ext cx="4824536" cy="4252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27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6768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Отраслевая структура распределения бюджета Подгорнского сельского поселения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35839"/>
              </p:ext>
            </p:extLst>
          </p:nvPr>
        </p:nvGraphicFramePr>
        <p:xfrm>
          <a:off x="179512" y="1916832"/>
          <a:ext cx="4536504" cy="4314825"/>
        </p:xfrm>
        <a:graphic>
          <a:graphicData uri="http://schemas.openxmlformats.org/drawingml/2006/table">
            <a:tbl>
              <a:tblPr/>
              <a:tblGrid>
                <a:gridCol w="2016224"/>
                <a:gridCol w="648072"/>
                <a:gridCol w="936104"/>
                <a:gridCol w="936104"/>
              </a:tblGrid>
              <a:tr h="7143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План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Сумма, тыс.руб.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исполнения от плана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52308,6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52153,9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13196,4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12993,3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10512,4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10495,5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Культура, кинематография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6719,0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Социальная политика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2152,0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Национальная безопасность и правоохранительные органы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86855,6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86311,2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9356309"/>
              </p:ext>
            </p:extLst>
          </p:nvPr>
        </p:nvGraphicFramePr>
        <p:xfrm>
          <a:off x="4716016" y="2420888"/>
          <a:ext cx="4232920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776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Жилищно-коммунальное хозяйство</a:t>
            </a:r>
            <a:endParaRPr lang="ru-RU" sz="2400" dirty="0"/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931340" y="1628801"/>
            <a:ext cx="493712" cy="720080"/>
          </a:xfrm>
          <a:prstGeom prst="downArrow">
            <a:avLst>
              <a:gd name="adj1" fmla="val 50000"/>
              <a:gd name="adj2" fmla="val 49966"/>
            </a:avLst>
          </a:prstGeom>
          <a:solidFill>
            <a:srgbClr val="00CCFF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0"/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3144699" y="1628800"/>
            <a:ext cx="493712" cy="720081"/>
          </a:xfrm>
          <a:prstGeom prst="downArrow">
            <a:avLst>
              <a:gd name="adj1" fmla="val 50000"/>
              <a:gd name="adj2" fmla="val 49966"/>
            </a:avLst>
          </a:prstGeom>
          <a:solidFill>
            <a:srgbClr val="00CCFF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0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5148263" y="1628800"/>
            <a:ext cx="493712" cy="720082"/>
          </a:xfrm>
          <a:prstGeom prst="downArrow">
            <a:avLst>
              <a:gd name="adj1" fmla="val 50000"/>
              <a:gd name="adj2" fmla="val 49966"/>
            </a:avLst>
          </a:prstGeom>
          <a:solidFill>
            <a:srgbClr val="00CCFF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0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7308304" y="1628800"/>
            <a:ext cx="493712" cy="720081"/>
          </a:xfrm>
          <a:prstGeom prst="downArrow">
            <a:avLst>
              <a:gd name="adj1" fmla="val 50000"/>
              <a:gd name="adj2" fmla="val 49966"/>
            </a:avLst>
          </a:prstGeom>
          <a:solidFill>
            <a:srgbClr val="00CCFF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0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899592" y="1628800"/>
            <a:ext cx="69024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0084" y="2348881"/>
            <a:ext cx="2016224" cy="41474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5536" y="256490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Жилищное хозяйство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4982" y="3356992"/>
            <a:ext cx="191132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354,0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ремонт муниципального жилищного фонда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Взносы на капитальный ремонт многоквартирных домов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349771" y="2348880"/>
            <a:ext cx="2016224" cy="438737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11760" y="2564904"/>
            <a:ext cx="18015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Коммунальное </a:t>
            </a:r>
            <a:r>
              <a:rPr lang="ru-RU" dirty="0"/>
              <a:t>хозяйство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36579" y="3350712"/>
            <a:ext cx="195675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40304,5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объектов коммунального хозяйства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компенсацию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организациями,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использующими в качестве топлива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нефть или мазут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18672" y="2348880"/>
            <a:ext cx="2016224" cy="450912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660232" y="2348881"/>
            <a:ext cx="2304256" cy="345781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23324" y="2500153"/>
            <a:ext cx="1911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Благоустройство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6687573" y="2451931"/>
            <a:ext cx="2276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Другие вопросы в</a:t>
            </a:r>
          </a:p>
          <a:p>
            <a:pPr algn="ctr"/>
            <a:r>
              <a:rPr lang="ru-RU" dirty="0"/>
              <a:t>области </a:t>
            </a:r>
            <a:r>
              <a:rPr lang="ru-RU" dirty="0" smtClean="0"/>
              <a:t>жилищно-коммунального</a:t>
            </a:r>
            <a:endParaRPr lang="ru-RU" dirty="0"/>
          </a:p>
          <a:p>
            <a:pPr algn="ctr"/>
            <a:r>
              <a:rPr lang="ru-RU" dirty="0"/>
              <a:t>хозяйства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9458" y="2990261"/>
            <a:ext cx="1987714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1643,4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лодочных переправ, пешеходных переходов, уличного освещения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спортивной площадки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Обустройство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детских игровых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площадкок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Чемондаевка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Сухой Лог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46353" y="3652260"/>
            <a:ext cx="1911326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852,0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гаража, мероприятия в области охраны окружающей среды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359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92696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Национальная экономика</a:t>
            </a:r>
            <a:endParaRPr lang="ru-RU" sz="2400" dirty="0"/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6444208" y="1622957"/>
            <a:ext cx="493712" cy="720082"/>
          </a:xfrm>
          <a:prstGeom prst="downArrow">
            <a:avLst>
              <a:gd name="adj1" fmla="val 50000"/>
              <a:gd name="adj2" fmla="val 49966"/>
            </a:avLst>
          </a:prstGeom>
          <a:solidFill>
            <a:srgbClr val="00CCFF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0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899592" y="1628800"/>
            <a:ext cx="69024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93439" y="2340391"/>
            <a:ext cx="2144087" cy="309634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7257" y="2534755"/>
            <a:ext cx="1913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Дорожный фонд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427257" y="2904087"/>
            <a:ext cx="214408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12482,5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автомобильных дорог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автомобильных дорог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796136" y="2340391"/>
            <a:ext cx="2526705" cy="316835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96136" y="2502224"/>
            <a:ext cx="25267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Другие вопросы в</a:t>
            </a:r>
          </a:p>
          <a:p>
            <a:pPr algn="ctr"/>
            <a:r>
              <a:rPr lang="ru-RU" dirty="0"/>
              <a:t>области </a:t>
            </a:r>
            <a:r>
              <a:rPr lang="ru-RU" dirty="0" smtClean="0"/>
              <a:t>национальной экономики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5899318" y="3552368"/>
            <a:ext cx="23203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480,2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Кадастровые работы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4137132" y="1622957"/>
            <a:ext cx="493712" cy="720080"/>
          </a:xfrm>
          <a:prstGeom prst="downArrow">
            <a:avLst>
              <a:gd name="adj1" fmla="val 50000"/>
              <a:gd name="adj2" fmla="val 49966"/>
            </a:avLst>
          </a:prstGeom>
          <a:solidFill>
            <a:srgbClr val="00CCFF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0"/>
          </a:p>
        </p:txBody>
      </p:sp>
      <p:sp>
        <p:nvSpPr>
          <p:cNvPr id="14" name="AutoShape 8"/>
          <p:cNvSpPr>
            <a:spLocks noChangeArrowheads="1"/>
          </p:cNvSpPr>
          <p:nvPr/>
        </p:nvSpPr>
        <p:spPr bwMode="auto">
          <a:xfrm>
            <a:off x="1508755" y="1622957"/>
            <a:ext cx="493712" cy="720080"/>
          </a:xfrm>
          <a:prstGeom prst="downArrow">
            <a:avLst>
              <a:gd name="adj1" fmla="val 50000"/>
              <a:gd name="adj2" fmla="val 49966"/>
            </a:avLst>
          </a:prstGeom>
          <a:solidFill>
            <a:srgbClr val="00CCFF">
              <a:alpha val="1490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 b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83568" y="2376394"/>
            <a:ext cx="2144087" cy="309634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8880" y="2534755"/>
            <a:ext cx="1913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Сельское хозяйство и рыболовство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735159" y="3407043"/>
            <a:ext cx="214408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Исполнено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3,6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земельных участков в муниципальную собственность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58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2224</TotalTime>
  <Words>685</Words>
  <Application>Microsoft Office PowerPoint</Application>
  <PresentationFormat>Экран (4:3)</PresentationFormat>
  <Paragraphs>275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Candara</vt:lpstr>
      <vt:lpstr>Symbol</vt:lpstr>
      <vt:lpstr>Times New Roman</vt:lpstr>
      <vt:lpstr>Wingdings</vt:lpstr>
      <vt:lpstr>Волна</vt:lpstr>
      <vt:lpstr>Муниципальное образование «Подгорнское сельское поселение»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UFK13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Кузнецова Ксения Владимировна</dc:creator>
  <cp:lastModifiedBy>Admin</cp:lastModifiedBy>
  <cp:revision>106</cp:revision>
  <cp:lastPrinted>2020-07-31T04:13:35Z</cp:lastPrinted>
  <dcterms:created xsi:type="dcterms:W3CDTF">2017-04-04T11:01:28Z</dcterms:created>
  <dcterms:modified xsi:type="dcterms:W3CDTF">2022-07-05T08:25:30Z</dcterms:modified>
</cp:coreProperties>
</file>