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4" r:id="rId3"/>
    <p:sldId id="272" r:id="rId4"/>
    <p:sldId id="276" r:id="rId5"/>
    <p:sldId id="273" r:id="rId6"/>
    <p:sldId id="277" r:id="rId7"/>
    <p:sldId id="274" r:id="rId8"/>
    <p:sldId id="278" r:id="rId9"/>
    <p:sldId id="279" r:id="rId10"/>
    <p:sldId id="280" r:id="rId11"/>
    <p:sldId id="275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096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Лист2!$B$4:$H$4</c:f>
              <c:numCache>
                <c:formatCode>#,##0.0</c:formatCode>
                <c:ptCount val="7"/>
                <c:pt idx="0">
                  <c:v>42040.5</c:v>
                </c:pt>
                <c:pt idx="1">
                  <c:v>33416.699999999997</c:v>
                </c:pt>
                <c:pt idx="2">
                  <c:v>40289.800000000003</c:v>
                </c:pt>
                <c:pt idx="3">
                  <c:v>37616</c:v>
                </c:pt>
                <c:pt idx="4">
                  <c:v>40022.800000000003</c:v>
                </c:pt>
                <c:pt idx="5">
                  <c:v>79533.899999999994</c:v>
                </c:pt>
                <c:pt idx="6">
                  <c:v>83344.600000000006</c:v>
                </c:pt>
              </c:numCache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Лист2!$B$5:$H$5</c:f>
              <c:numCache>
                <c:formatCode>#,##0.0</c:formatCode>
                <c:ptCount val="7"/>
                <c:pt idx="0">
                  <c:v>45839.3</c:v>
                </c:pt>
                <c:pt idx="1">
                  <c:v>32898.400000000001</c:v>
                </c:pt>
                <c:pt idx="2">
                  <c:v>38204.9</c:v>
                </c:pt>
                <c:pt idx="3">
                  <c:v>38420.199999999997</c:v>
                </c:pt>
                <c:pt idx="4">
                  <c:v>43052.2</c:v>
                </c:pt>
                <c:pt idx="5">
                  <c:v>77680.3</c:v>
                </c:pt>
                <c:pt idx="6">
                  <c:v>82847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4815648"/>
        <c:axId val="448696960"/>
        <c:axId val="0"/>
      </c:bar3DChart>
      <c:catAx>
        <c:axId val="45481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696960"/>
        <c:crosses val="autoZero"/>
        <c:auto val="1"/>
        <c:lblAlgn val="ctr"/>
        <c:lblOffset val="100"/>
        <c:noMultiLvlLbl val="0"/>
      </c:catAx>
      <c:valAx>
        <c:axId val="44869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81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189851268591421"/>
          <c:y val="0.45728967529218506"/>
          <c:w val="0.13421259842519684"/>
          <c:h val="0.19867684119823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Лист1!$A$4:$A$5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11397.2</c:v>
                </c:pt>
                <c:pt idx="1">
                  <c:v>71947.399999999994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669778296382729E-2"/>
                  <c:y val="-0.37625975419671176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"/>
                  <c:y val="-1.7857315373298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-0.226830611394071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C896A0-A077-45F5-9E8D-DFA81A43D8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43273D50-17C5-4465-97D4-7BE3092123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5845974329054752E-2"/>
                  <c:y val="-2.4251848086241125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37456242707117"/>
                      <c:h val="0.129630443886343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(2)'!$A$4:$A$10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топливо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 от использования имущества</c:v>
                </c:pt>
                <c:pt idx="5">
                  <c:v>Доход от реализации имущества</c:v>
                </c:pt>
                <c:pt idx="6">
                  <c:v>Штрафы, санкции</c:v>
                </c:pt>
              </c:strCache>
            </c:strRef>
          </c:cat>
          <c:val>
            <c:numRef>
              <c:f>'Лист1 (2)'!$C$4:$C$10</c:f>
              <c:numCache>
                <c:formatCode>0.0</c:formatCode>
                <c:ptCount val="7"/>
                <c:pt idx="0" formatCode="General">
                  <c:v>7715.7</c:v>
                </c:pt>
                <c:pt idx="1">
                  <c:v>2111.1</c:v>
                </c:pt>
                <c:pt idx="2" formatCode="General">
                  <c:v>667.2</c:v>
                </c:pt>
                <c:pt idx="3" formatCode="General">
                  <c:v>903.3</c:v>
                </c:pt>
                <c:pt idx="4" formatCode="General">
                  <c:v>233.9</c:v>
                </c:pt>
                <c:pt idx="5">
                  <c:v>3932</c:v>
                </c:pt>
                <c:pt idx="6" formatCode="General">
                  <c:v>16.100000000000001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669778296382729E-2"/>
                  <c:y val="-0.37625975419671176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1267893660531698"/>
                  <c:y val="0.10750278691334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269004717968536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(4)'!$A$4:$A$8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Пожертвования</c:v>
                </c:pt>
                <c:pt idx="4">
                  <c:v>Возврат целевых остатков межбюджетных трансфертов прошлых лет</c:v>
                </c:pt>
              </c:strCache>
            </c:strRef>
          </c:cat>
          <c:val>
            <c:numRef>
              <c:f>'Лист1 (4)'!$C$4:$C$8</c:f>
              <c:numCache>
                <c:formatCode>0.0</c:formatCode>
                <c:ptCount val="5"/>
                <c:pt idx="0" formatCode="General">
                  <c:v>8422.7000000000007</c:v>
                </c:pt>
                <c:pt idx="1">
                  <c:v>1426</c:v>
                </c:pt>
                <c:pt idx="2">
                  <c:v>59591.9</c:v>
                </c:pt>
                <c:pt idx="3" formatCode="General">
                  <c:v>24.3</c:v>
                </c:pt>
                <c:pt idx="4" formatCode="General">
                  <c:v>-1699.6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14914802316376"/>
          <c:y val="0.16070740076258971"/>
          <c:w val="0.58799687076152518"/>
          <c:h val="0.769075398732117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5273368606701938E-2"/>
                  <c:y val="-2.76816575476231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338582677165356E-2"/>
                  <c:y val="-8.91964520978966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734273956496178E-2"/>
                  <c:y val="-8.612071237038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5637795275590549E-2"/>
                  <c:y val="9.84236712804377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85887341005451"/>
                      <c:h val="0.1218455503975696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5520282186948856"/>
                  <c:y val="-9.227219182541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952968841857638E-2"/>
                  <c:y val="-3.0757397275136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Культура, кинематография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'Лист1 (3)'!$C$3:$C$8</c:f>
              <c:numCache>
                <c:formatCode>0.0</c:formatCode>
                <c:ptCount val="6"/>
                <c:pt idx="0" formatCode="General">
                  <c:v>9289.1</c:v>
                </c:pt>
                <c:pt idx="1">
                  <c:v>14175.5</c:v>
                </c:pt>
                <c:pt idx="2">
                  <c:v>50682.9</c:v>
                </c:pt>
                <c:pt idx="3" formatCode="General">
                  <c:v>5273.6</c:v>
                </c:pt>
                <c:pt idx="4">
                  <c:v>2083</c:v>
                </c:pt>
                <c:pt idx="5" formatCode="General">
                  <c:v>1342.9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732F4-43D8-4A09-A0E6-B958D673CEB9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5B1F-78A4-4694-AF69-7366CBDAA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3D7F3E-9D99-45E3-9BB0-7608FA1B8D15}" type="datetimeFigureOut">
              <a:rPr lang="ru-RU" smtClean="0"/>
              <a:t>31.07.2020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Муниципальное образование «Подгорнское сельское поселение»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45638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Отчет об 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исполнении бюджета муниципального образования «Подгорнское сельское поселение» за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Функционирование Главы поселения    </a:t>
            </a:r>
            <a:r>
              <a:rPr lang="ru-RU" dirty="0" smtClean="0"/>
              <a:t>	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1189,3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(12,8%)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7883,5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84,9%)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полномочий внешнего финансового контроля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14,5 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(0,2%)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201,8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Культура, кинематография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3264" y="3364569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966428" y="4005064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Переданы полномочия МО Чаинский район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5273,6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42883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Социальное обеспечение населения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100,0 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семьи и детства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1976,0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социальной политики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Физическая культура и спорт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1342,9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инструкторов по спорту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1206,1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мероприятий	39,9 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спортивного инвентаря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96,9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odgorn.tomsk.ru/image/resize/164x143/upload/images/shapochka/sha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8" y="474140"/>
            <a:ext cx="3388790" cy="29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odgorn.tomsk.ru/image/resize/164x143/upload/images/shapochka/shap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3858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odgorn.tomsk.ru/image/resize/164x143/upload/images/shapochka/shap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3731404" cy="325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Такая «упрощенная» версия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государственные программы, публичные слушания и другая информация для граждан.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20688"/>
            <a:ext cx="1948536" cy="2376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764704"/>
            <a:ext cx="59766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Уважаемые жители Подгорнского сельского поселения!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Представляем вашему вниманию отчет об исполнении бюджета муниципального образования «Подгорнское сельское поселение» за </a:t>
            </a:r>
            <a:r>
              <a:rPr lang="ru-RU" sz="1600" dirty="0" smtClean="0"/>
              <a:t>2019 </a:t>
            </a:r>
            <a:r>
              <a:rPr lang="ru-RU" sz="1600" dirty="0" smtClean="0"/>
              <a:t>год в рамках проекта «Бюджет для граждан».</a:t>
            </a:r>
          </a:p>
          <a:p>
            <a:endParaRPr lang="ru-RU" sz="1600" dirty="0"/>
          </a:p>
          <a:p>
            <a:r>
              <a:rPr lang="ru-RU" sz="1600" dirty="0" smtClean="0"/>
              <a:t>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endParaRPr lang="ru-RU" sz="1600" dirty="0"/>
          </a:p>
          <a:p>
            <a:r>
              <a:rPr lang="ru-RU" sz="1600" dirty="0" smtClean="0"/>
              <a:t>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муниципального образования «Подгорнское сельское поселение»</a:t>
            </a:r>
          </a:p>
          <a:p>
            <a:endParaRPr lang="ru-RU" sz="1600" dirty="0"/>
          </a:p>
          <a:p>
            <a:r>
              <a:rPr lang="ru-RU" sz="1600" dirty="0" smtClean="0"/>
              <a:t>		С уважением, Глава 					Подгорнского сельского поселения</a:t>
            </a:r>
          </a:p>
          <a:p>
            <a:r>
              <a:rPr lang="ru-RU" sz="1600" dirty="0" smtClean="0"/>
              <a:t>		А.Н. Кондратенко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Основные характеристики исполнения бюджета, </a:t>
            </a:r>
            <a:endParaRPr lang="ru-RU" sz="2400" dirty="0" smtClean="0"/>
          </a:p>
          <a:p>
            <a:pPr algn="ctr"/>
            <a:r>
              <a:rPr lang="ru-RU" sz="2400" dirty="0" smtClean="0"/>
              <a:t>тыс. руб</a:t>
            </a:r>
            <a:r>
              <a:rPr lang="ru-RU" sz="2400" dirty="0"/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325083"/>
              </p:ext>
            </p:extLst>
          </p:nvPr>
        </p:nvGraphicFramePr>
        <p:xfrm>
          <a:off x="1187624" y="1523692"/>
          <a:ext cx="6336700" cy="1617275"/>
        </p:xfrm>
        <a:graphic>
          <a:graphicData uri="http://schemas.openxmlformats.org/drawingml/2006/table">
            <a:tbl>
              <a:tblPr/>
              <a:tblGrid>
                <a:gridCol w="1065851"/>
                <a:gridCol w="1065851"/>
                <a:gridCol w="700833"/>
                <a:gridCol w="700833"/>
                <a:gridCol w="700833"/>
                <a:gridCol w="700833"/>
                <a:gridCol w="700833"/>
                <a:gridCol w="700833"/>
              </a:tblGrid>
              <a:tr h="252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83 344,6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04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45 839,3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32 898,4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77 680,3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82 847,0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180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Профицит (+)/ Дефицит 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-3 798,8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-3 029,4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093239"/>
              </p:ext>
            </p:extLst>
          </p:nvPr>
        </p:nvGraphicFramePr>
        <p:xfrm>
          <a:off x="467544" y="3212976"/>
          <a:ext cx="813690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5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Структура доходов бюджета МО Подгорнское сельское </a:t>
            </a:r>
            <a:r>
              <a:rPr lang="ru-RU" sz="2400" dirty="0" smtClean="0"/>
              <a:t>поселение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97301"/>
              </p:ext>
            </p:extLst>
          </p:nvPr>
        </p:nvGraphicFramePr>
        <p:xfrm>
          <a:off x="1331640" y="1700808"/>
          <a:ext cx="5688632" cy="1152128"/>
        </p:xfrm>
        <a:graphic>
          <a:graphicData uri="http://schemas.openxmlformats.org/drawingml/2006/table">
            <a:tbl>
              <a:tblPr/>
              <a:tblGrid>
                <a:gridCol w="3297327"/>
                <a:gridCol w="1559547"/>
                <a:gridCol w="831758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71947,4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70662"/>
              </p:ext>
            </p:extLst>
          </p:nvPr>
        </p:nvGraphicFramePr>
        <p:xfrm>
          <a:off x="1547664" y="2924944"/>
          <a:ext cx="5426199" cy="374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90872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Структура налоговых и неналоговых </a:t>
            </a:r>
            <a:r>
              <a:rPr lang="ru-RU" sz="2400" dirty="0" smtClean="0"/>
              <a:t>доходов бюджета МО Подгорнское сельское поселение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1418"/>
              </p:ext>
            </p:extLst>
          </p:nvPr>
        </p:nvGraphicFramePr>
        <p:xfrm>
          <a:off x="4572000" y="2132856"/>
          <a:ext cx="4248472" cy="4530035"/>
        </p:xfrm>
        <a:graphic>
          <a:graphicData uri="http://schemas.openxmlformats.org/drawingml/2006/table">
            <a:tbl>
              <a:tblPr/>
              <a:tblGrid>
                <a:gridCol w="1953821"/>
                <a:gridCol w="638467"/>
                <a:gridCol w="864096"/>
                <a:gridCol w="792088"/>
              </a:tblGrid>
              <a:tr h="1073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Акцизы на топливо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использования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Штрафы, санкции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2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12351,2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15579,3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865140"/>
              </p:ext>
            </p:extLst>
          </p:nvPr>
        </p:nvGraphicFramePr>
        <p:xfrm>
          <a:off x="179512" y="2276872"/>
          <a:ext cx="4464496" cy="396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90872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Структура безвозмездных поступлений в бюджет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688"/>
              </p:ext>
            </p:extLst>
          </p:nvPr>
        </p:nvGraphicFramePr>
        <p:xfrm>
          <a:off x="323528" y="2636912"/>
          <a:ext cx="4464496" cy="3114675"/>
        </p:xfrm>
        <a:graphic>
          <a:graphicData uri="http://schemas.openxmlformats.org/drawingml/2006/table">
            <a:tbl>
              <a:tblPr/>
              <a:tblGrid>
                <a:gridCol w="1728192"/>
                <a:gridCol w="792088"/>
                <a:gridCol w="864096"/>
                <a:gridCol w="1080120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Пожертвования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Возврат целевых остатков межбюджетных трансфертов прошлых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67772,2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67765,3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026796"/>
              </p:ext>
            </p:extLst>
          </p:nvPr>
        </p:nvGraphicFramePr>
        <p:xfrm>
          <a:off x="3923928" y="2132856"/>
          <a:ext cx="6210300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Отраслевая структура распределения бюджета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5839"/>
              </p:ext>
            </p:extLst>
          </p:nvPr>
        </p:nvGraphicFramePr>
        <p:xfrm>
          <a:off x="179512" y="1916832"/>
          <a:ext cx="4536504" cy="3173730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936104"/>
                <a:gridCol w="936104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14268,6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14175,5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82847,0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122358"/>
              </p:ext>
            </p:extLst>
          </p:nvPr>
        </p:nvGraphicFramePr>
        <p:xfrm>
          <a:off x="4427984" y="2492896"/>
          <a:ext cx="4953000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7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Жилищно-коммунальное хозяйство</a:t>
            </a:r>
            <a:endParaRPr lang="ru-RU" sz="2400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931340" y="1628801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44699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48263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308304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084" y="2348881"/>
            <a:ext cx="2016224" cy="34087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Жилищное хозяйство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82" y="3356992"/>
            <a:ext cx="19113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7566,3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 муниципального жилищного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Расселение из аварийного жилья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49771" y="2348880"/>
            <a:ext cx="2016224" cy="43873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2564904"/>
            <a:ext cx="180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Коммунальное </a:t>
            </a:r>
            <a:r>
              <a:rPr lang="ru-RU" dirty="0"/>
              <a:t>хозяйство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6579" y="3350712"/>
            <a:ext cx="19567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37765,3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коммунального хозяйства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компенсацию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организациями,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использующими в качестве топлива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или мазут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672" y="2348880"/>
            <a:ext cx="2016224" cy="4273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60232" y="2348881"/>
            <a:ext cx="2304256" cy="27363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3324" y="2500153"/>
            <a:ext cx="191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87573" y="2451931"/>
            <a:ext cx="22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жилищно-коммунального</a:t>
            </a:r>
            <a:endParaRPr lang="ru-RU" dirty="0"/>
          </a:p>
          <a:p>
            <a:pPr algn="ctr"/>
            <a:r>
              <a:rPr lang="ru-RU" dirty="0"/>
              <a:t>хозяйства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9458" y="2990261"/>
            <a:ext cx="19877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4773,2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лодочных переправ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Благоустроительные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переходов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игровая площадка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с.Ермиловка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6353" y="3652260"/>
            <a:ext cx="1911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578,1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гаража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Национальная экономика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660232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9908" y="2354246"/>
            <a:ext cx="2144087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9890" y="2456273"/>
            <a:ext cx="191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19908" y="2913336"/>
            <a:ext cx="21440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13521,8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80053" y="2343037"/>
            <a:ext cx="2526705" cy="3168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0052" y="2513151"/>
            <a:ext cx="2526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национальной экономики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852060" y="3571786"/>
            <a:ext cx="2320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604,2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461048" y="1638012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899592" y="1662885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8299" y="2417049"/>
            <a:ext cx="1932870" cy="30203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7" y="2522157"/>
            <a:ext cx="1913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Сельское хозяйство и рыболовство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3571786"/>
            <a:ext cx="166429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2022</TotalTime>
  <Words>622</Words>
  <Application>Microsoft Office PowerPoint</Application>
  <PresentationFormat>Экран (4:3)</PresentationFormat>
  <Paragraphs>252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Муниципальное образование «Подгорнское сельское поселение»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UFK13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Владимировна</dc:creator>
  <cp:lastModifiedBy>Admin</cp:lastModifiedBy>
  <cp:revision>85</cp:revision>
  <cp:lastPrinted>2020-07-31T04:13:35Z</cp:lastPrinted>
  <dcterms:created xsi:type="dcterms:W3CDTF">2017-04-04T11:01:28Z</dcterms:created>
  <dcterms:modified xsi:type="dcterms:W3CDTF">2020-07-31T04:13:43Z</dcterms:modified>
</cp:coreProperties>
</file>