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64" r:id="rId3"/>
    <p:sldId id="272" r:id="rId4"/>
    <p:sldId id="276" r:id="rId5"/>
    <p:sldId id="273" r:id="rId6"/>
    <p:sldId id="277" r:id="rId7"/>
    <p:sldId id="274" r:id="rId8"/>
    <p:sldId id="278" r:id="rId9"/>
    <p:sldId id="279" r:id="rId10"/>
    <p:sldId id="280" r:id="rId11"/>
    <p:sldId id="275" r:id="rId12"/>
    <p:sldId id="281" r:id="rId13"/>
    <p:sldId id="282" r:id="rId14"/>
    <p:sldId id="28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096" autoAdjust="0"/>
  </p:normalViewPr>
  <p:slideViewPr>
    <p:cSldViewPr>
      <p:cViewPr varScale="1">
        <p:scale>
          <a:sx n="102" d="100"/>
          <a:sy n="102" d="100"/>
        </p:scale>
        <p:origin x="27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Лист2!$A$4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348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Лист2!$B$3:$G$3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Лист2!$B$4:$G$4</c:f>
              <c:numCache>
                <c:formatCode>#,##0.0</c:formatCode>
                <c:ptCount val="6"/>
                <c:pt idx="0">
                  <c:v>42040.5</c:v>
                </c:pt>
                <c:pt idx="1">
                  <c:v>33416.699999999997</c:v>
                </c:pt>
                <c:pt idx="2">
                  <c:v>40289.800000000003</c:v>
                </c:pt>
                <c:pt idx="3">
                  <c:v>37616</c:v>
                </c:pt>
                <c:pt idx="4">
                  <c:v>40022.800000000003</c:v>
                </c:pt>
                <c:pt idx="5">
                  <c:v>79533.899999999994</c:v>
                </c:pt>
              </c:numCache>
            </c:numRef>
          </c:val>
        </c:ser>
        <c:ser>
          <c:idx val="1"/>
          <c:order val="1"/>
          <c:tx>
            <c:strRef>
              <c:f>Лист2!$A$5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348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Лист2!$B$3:$G$3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Лист2!$B$5:$G$5</c:f>
              <c:numCache>
                <c:formatCode>#,##0.0</c:formatCode>
                <c:ptCount val="6"/>
                <c:pt idx="0">
                  <c:v>45839.3</c:v>
                </c:pt>
                <c:pt idx="1">
                  <c:v>32898.400000000001</c:v>
                </c:pt>
                <c:pt idx="2">
                  <c:v>38204.9</c:v>
                </c:pt>
                <c:pt idx="3">
                  <c:v>38420.199999999997</c:v>
                </c:pt>
                <c:pt idx="4">
                  <c:v>43052.2</c:v>
                </c:pt>
                <c:pt idx="5">
                  <c:v>77680.3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79442656"/>
        <c:axId val="279443048"/>
        <c:axId val="0"/>
      </c:bar3DChart>
      <c:catAx>
        <c:axId val="279442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9443048"/>
        <c:crosses val="autoZero"/>
        <c:auto val="1"/>
        <c:lblAlgn val="ctr"/>
        <c:lblOffset val="100"/>
        <c:noMultiLvlLbl val="0"/>
      </c:catAx>
      <c:valAx>
        <c:axId val="279443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9442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189851268591421"/>
          <c:y val="0.45728967529218506"/>
          <c:w val="0.13421259842519684"/>
          <c:h val="0.198676841198231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Лист1!$A$4:$A$5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Лист1!$B$4:$B$5</c:f>
              <c:numCache>
                <c:formatCode>General</c:formatCode>
                <c:ptCount val="2"/>
                <c:pt idx="0">
                  <c:v>11807.2</c:v>
                </c:pt>
                <c:pt idx="1">
                  <c:v>67726.7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360396142170389"/>
          <c:y val="0.1849337148443902"/>
          <c:w val="0.55059554193678184"/>
          <c:h val="0.6898563408186343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7.3487330236580314E-2"/>
                  <c:y val="-0.39417688534893619"/>
                </c:manualLayout>
              </c:layout>
              <c:spPr>
                <a:solidFill>
                  <a:schemeClr val="lt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2.687569672833655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C6F9F83-F079-4A85-91F2-6B17564A25CE}" type="CATEGORYNAME">
                      <a:rPr lang="ru-RU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>
                        <a:solidFill>
                          <a:sysClr val="windowText" lastClr="000000"/>
                        </a:solidFill>
                      </a:rPr>
                      <a:t>
</a:t>
                    </a:r>
                    <a:fld id="{721A8153-B689-4307-95F7-8F54724208D3}" type="PERCENTAGE">
                      <a:rPr lang="ru-RU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endParaRPr lang="ru-RU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4.8192771084337352E-2"/>
                  <c:y val="8.958565576112181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2438A51-F019-4369-B13D-CDA282D25424}" type="CATEGORYNAME">
                      <a:rPr lang="ru-RU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/>
                      <a:t>
</a:t>
                    </a:r>
                    <a:fld id="{3B0DFCB0-D0CE-4455-8455-797BDD417BC5}" type="PERCENTAGE">
                      <a:rPr lang="ru-RU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endParaRPr lang="ru-RU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12678010639568538"/>
                  <c:y val="9.854422133723403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FF5351D-CF05-47D5-AB54-79133EB20F2D}" type="CATEGORYNAME">
                      <a:rPr lang="ru-RU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>
                        <a:solidFill>
                          <a:sysClr val="windowText" lastClr="000000"/>
                        </a:solidFill>
                      </a:rPr>
                      <a:t>
</a:t>
                    </a:r>
                    <a:fld id="{C4FB327E-9243-4ABF-8348-3B42BC9D84FD}" type="PERCENTAGE">
                      <a:rPr lang="ru-RU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endParaRPr lang="ru-RU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0.18758496494822632"/>
                  <c:y val="5.972377050741456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BC896A0-A077-45F5-9E8D-DFA81A43D8CE}" type="CATEGORYNAME">
                      <a:rPr lang="ru-RU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/>
                      <a:t>
</a:t>
                    </a:r>
                    <a:fld id="{43273D50-17C5-4465-97D4-7BE3092123FD}" type="PERCENTAGE">
                      <a:rPr lang="ru-RU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endParaRPr lang="ru-RU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7.5845974329054752E-2"/>
                  <c:y val="-2.4251848086241125E-2"/>
                </c:manualLayout>
              </c:layout>
              <c:spPr>
                <a:solidFill>
                  <a:schemeClr val="lt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737456242707117"/>
                      <c:h val="0.1296304438863433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'Лист1 (2)'!$A$4:$A$9</c:f>
              <c:strCache>
                <c:ptCount val="6"/>
                <c:pt idx="0">
                  <c:v>Налог на доходы физических лиц</c:v>
                </c:pt>
                <c:pt idx="1">
                  <c:v>Акцизы на топливо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Доход от использования имущества</c:v>
                </c:pt>
                <c:pt idx="5">
                  <c:v>Штрафы, санкции</c:v>
                </c:pt>
              </c:strCache>
            </c:strRef>
          </c:cat>
          <c:val>
            <c:numRef>
              <c:f>'Лист1 (2)'!$C$4:$C$9</c:f>
              <c:numCache>
                <c:formatCode>0.0</c:formatCode>
                <c:ptCount val="6"/>
                <c:pt idx="0" formatCode="General">
                  <c:v>7202.2</c:v>
                </c:pt>
                <c:pt idx="1">
                  <c:v>1878</c:v>
                </c:pt>
                <c:pt idx="2" formatCode="General">
                  <c:v>722.3</c:v>
                </c:pt>
                <c:pt idx="3" formatCode="General">
                  <c:v>902.5</c:v>
                </c:pt>
                <c:pt idx="4" formatCode="General">
                  <c:v>966.3</c:v>
                </c:pt>
                <c:pt idx="5" formatCode="General">
                  <c:v>135.9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90416258208688"/>
          <c:y val="0.17298896074290726"/>
          <c:w val="0.72561089502366416"/>
          <c:h val="0.8093038818334633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1.8669778296382729E-2"/>
                  <c:y val="-0.37625975419671176"/>
                </c:manualLayout>
              </c:layout>
              <c:spPr>
                <a:solidFill>
                  <a:schemeClr val="lt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2.687569672833655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C6F9F83-F079-4A85-91F2-6B17564A25CE}" type="CATEGORYNAME">
                      <a:rPr lang="ru-RU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>
                        <a:solidFill>
                          <a:sysClr val="windowText" lastClr="000000"/>
                        </a:solidFill>
                      </a:rPr>
                      <a:t>
</a:t>
                    </a:r>
                    <a:fld id="{721A8153-B689-4307-95F7-8F54724208D3}" type="PERCENTAGE">
                      <a:rPr lang="ru-RU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endParaRPr lang="ru-RU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4.8192771084337352E-2"/>
                  <c:y val="8.958565576112181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2438A51-F019-4369-B13D-CDA282D25424}" type="CATEGORYNAME">
                      <a:rPr lang="ru-RU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/>
                      <a:t>
</a:t>
                    </a:r>
                    <a:fld id="{3B0DFCB0-D0CE-4455-8455-797BDD417BC5}" type="PERCENTAGE">
                      <a:rPr lang="ru-RU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endParaRPr lang="ru-RU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2678010639568538"/>
                  <c:y val="9.854422133723403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FF5351D-CF05-47D5-AB54-79133EB20F2D}" type="CATEGORYNAME">
                      <a:rPr lang="ru-RU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>
                        <a:solidFill>
                          <a:sysClr val="windowText" lastClr="000000"/>
                        </a:solidFill>
                      </a:rPr>
                      <a:t>
</a:t>
                    </a:r>
                    <a:fld id="{C4FB327E-9243-4ABF-8348-3B42BC9D84FD}" type="PERCENTAGE">
                      <a:rPr lang="ru-RU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endParaRPr lang="ru-RU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'Лист1 (4)'!$A$4:$A$8</c:f>
              <c:strCache>
                <c:ptCount val="5"/>
                <c:pt idx="0">
                  <c:v>Дотации</c:v>
                </c:pt>
                <c:pt idx="1">
                  <c:v>Субвенции</c:v>
                </c:pt>
                <c:pt idx="2">
                  <c:v>Иные межбюджетные трансферты</c:v>
                </c:pt>
                <c:pt idx="3">
                  <c:v>Пожертвования</c:v>
                </c:pt>
                <c:pt idx="4">
                  <c:v>Возврат целевых остатков межбюджетных трансфертов прошлых лет</c:v>
                </c:pt>
              </c:strCache>
            </c:strRef>
          </c:cat>
          <c:val>
            <c:numRef>
              <c:f>'Лист1 (4)'!$C$4:$C$8</c:f>
              <c:numCache>
                <c:formatCode>General</c:formatCode>
                <c:ptCount val="5"/>
                <c:pt idx="0">
                  <c:v>8363.7000000000007</c:v>
                </c:pt>
                <c:pt idx="1">
                  <c:v>1400</c:v>
                </c:pt>
                <c:pt idx="2">
                  <c:v>57906.6</c:v>
                </c:pt>
                <c:pt idx="3">
                  <c:v>46.1</c:v>
                </c:pt>
                <c:pt idx="4">
                  <c:v>-0.2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014914802316376"/>
          <c:y val="0.16070740076258971"/>
          <c:w val="0.58799687076152518"/>
          <c:h val="0.7690753987321171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3.5273368606701938E-2"/>
                  <c:y val="-2.768165754762312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2328042328042152E-2"/>
                  <c:y val="-3.3833137002650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1734273956496178E-2"/>
                  <c:y val="-8.61207123703830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2304526748971207E-2"/>
                  <c:y val="0.110726630190492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5520282186948856"/>
                  <c:y val="-9.2272191825410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7.9952968841857638E-2"/>
                  <c:y val="-3.07573972751367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'Лист1 (3)'!$B$3:$B$8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Культура, кинематография</c:v>
                </c:pt>
                <c:pt idx="4">
                  <c:v>Социальная политика</c:v>
                </c:pt>
                <c:pt idx="5">
                  <c:v>Физическая культура и спорт</c:v>
                </c:pt>
              </c:strCache>
            </c:strRef>
          </c:cat>
          <c:val>
            <c:numRef>
              <c:f>'Лист1 (3)'!$C$3:$C$8</c:f>
              <c:numCache>
                <c:formatCode>0.0</c:formatCode>
                <c:ptCount val="6"/>
                <c:pt idx="0" formatCode="General">
                  <c:v>9170.6</c:v>
                </c:pt>
                <c:pt idx="1">
                  <c:v>16069.8</c:v>
                </c:pt>
                <c:pt idx="2" formatCode="General">
                  <c:v>47116.3</c:v>
                </c:pt>
                <c:pt idx="3" formatCode="General">
                  <c:v>4809.8</c:v>
                </c:pt>
                <c:pt idx="4" formatCode="General">
                  <c:v>1509.8</c:v>
                </c:pt>
                <c:pt idx="5" formatCode="General">
                  <c:v>1240.9000000000001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732F4-43D8-4A09-A0E6-B958D673CEB9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A5B1F-78A4-4694-AF69-7366CBDAA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76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31.05.2019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31.05.2019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31.05.2019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31.05.2019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31.05.2019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31.05.2019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31.05.2019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31.05.2019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31.05.2019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31.05.2019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31.05.2019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13D7F3E-9D99-45E3-9BB0-7608FA1B8D15}" type="datetimeFigureOut">
              <a:rPr lang="ru-RU" smtClean="0"/>
              <a:t>31.05.2019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22413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Муниципальное образование «Подгорнское сельское поселение»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45638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Отчет об </a:t>
            </a:r>
          </a:p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исполнении бюджета муниципального образования «Подгорнское сельское поселение» за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год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99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Общегосударственные вопросы</a:t>
            </a:r>
            <a:endParaRPr lang="ru-RU" sz="2400" dirty="0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899592" y="1628800"/>
            <a:ext cx="69024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2348880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Функционирование Главы поселения    </a:t>
            </a:r>
            <a:r>
              <a:rPr lang="ru-RU" dirty="0" smtClean="0"/>
              <a:t>	</a:t>
            </a:r>
            <a:r>
              <a:rPr lang="ru-RU" dirty="0" smtClean="0"/>
              <a:t>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1173,3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(12,8%)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поселения 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7598,1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(82,9%)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дополнительных выборов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депутатов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270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(2,9%)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полномочий внешнего финансового контроля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14,5 тыс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(0,2%)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общегосударственные вопросы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114,4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(1,2%)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25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Культура, кинематография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33264" y="3364569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Общегосударственные вопросы</a:t>
            </a:r>
            <a:endParaRPr lang="ru-RU" sz="2400" dirty="0"/>
          </a:p>
        </p:txBody>
      </p:sp>
      <p:sp>
        <p:nvSpPr>
          <p:cNvPr id="4" name="Line 11"/>
          <p:cNvSpPr>
            <a:spLocks noChangeShapeType="1"/>
          </p:cNvSpPr>
          <p:nvPr/>
        </p:nvSpPr>
        <p:spPr bwMode="auto">
          <a:xfrm>
            <a:off x="899592" y="1412776"/>
            <a:ext cx="69024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966428" y="4005064"/>
            <a:ext cx="69024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39552" y="2349751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Переданы полномочия МО Чаинский район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4809,8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4742883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Социальное обеспечение населения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100,0 тыс.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семьи и детства		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1400,0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вопросы в области социальной политики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9,4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48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Физическая культура и спорт</a:t>
            </a:r>
            <a:endParaRPr lang="ru-RU" sz="2400" dirty="0"/>
          </a:p>
        </p:txBody>
      </p:sp>
      <p:sp>
        <p:nvSpPr>
          <p:cNvPr id="4" name="Line 11"/>
          <p:cNvSpPr>
            <a:spLocks noChangeShapeType="1"/>
          </p:cNvSpPr>
          <p:nvPr/>
        </p:nvSpPr>
        <p:spPr bwMode="auto">
          <a:xfrm>
            <a:off x="899592" y="1412776"/>
            <a:ext cx="69024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39552" y="2349751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1240,9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инструкторов по спорту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1112,7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спортивных мероприятий	39,9 тыс. руб.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спортивного инвентаря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88,3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21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podgorn.tomsk.ru/image/resize/164x143/upload/images/shapochka/shap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88" y="474140"/>
            <a:ext cx="3388790" cy="295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podgorn.tomsk.ru/image/resize/164x143/upload/images/shapochka/shap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76672"/>
            <a:ext cx="3385887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podgorn.tomsk.ru/image/resize/164x143/upload/images/shapochka/shap_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429000"/>
            <a:ext cx="3731404" cy="325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42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060848"/>
            <a:ext cx="72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Бюджет для граждан - это упрощенная версия бюджетного документа, которая использует неформальный язык и доступные форматы, чтобы облегчить для граждан понимание бюджета. Такая «упрощенная» версия содержит информационно-аналитический материал, доступный для широкого круга неподготовленных пользователей: основы бюджета и бюджетного процесса, исполнение бюджета, проект бюджета, государственные программы, публичные слушания и другая информация для граждан.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59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620688"/>
            <a:ext cx="1948536" cy="23762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71800" y="764704"/>
            <a:ext cx="597666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Уважаемые жители Подгорнского сельского поселения!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sz="1600" dirty="0" smtClean="0"/>
              <a:t>Представляем вашему вниманию отчет об исполнении бюджета муниципального образования «Подгорнское сельское поселение» за </a:t>
            </a:r>
            <a:r>
              <a:rPr lang="ru-RU" sz="1600" dirty="0" smtClean="0"/>
              <a:t>2018 </a:t>
            </a:r>
            <a:r>
              <a:rPr lang="ru-RU" sz="1600" dirty="0" smtClean="0"/>
              <a:t>год в рамках проекта «Бюджет для граждан».</a:t>
            </a:r>
          </a:p>
          <a:p>
            <a:endParaRPr lang="ru-RU" sz="1600" dirty="0"/>
          </a:p>
          <a:p>
            <a:r>
              <a:rPr lang="ru-RU" sz="1600" dirty="0" smtClean="0"/>
              <a:t>«Бюджет для граждан» предназначен, прежде всего, для жителей не обладающих специальными знаниями в сфере бюджетного законодательства. Информация, представленная в данной презентации, знакомит жителей с основными характеристиками бюджета поселения и результатами его исполнения за прошедший период текущего года.</a:t>
            </a:r>
          </a:p>
          <a:p>
            <a:endParaRPr lang="ru-RU" sz="1600" dirty="0"/>
          </a:p>
          <a:p>
            <a:r>
              <a:rPr lang="ru-RU" sz="1600" dirty="0" smtClean="0"/>
              <a:t>Надеемся, что представление бюджета и бюджетного процесса в понятной для жителей форме повысить уровень общественного участия граждан в бюджетном процессе муниципального образования «Подгорнское сельское поселение»</a:t>
            </a:r>
          </a:p>
          <a:p>
            <a:endParaRPr lang="ru-RU" sz="1600" dirty="0"/>
          </a:p>
          <a:p>
            <a:r>
              <a:rPr lang="ru-RU" sz="1600" dirty="0" smtClean="0"/>
              <a:t>		С уважением, Глава 					Подгорнского сельского поселения</a:t>
            </a:r>
          </a:p>
          <a:p>
            <a:r>
              <a:rPr lang="ru-RU" sz="1600" dirty="0" smtClean="0"/>
              <a:t>		А.Н. Кондратенко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7553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Основные характеристики исполнения бюджета, </a:t>
            </a:r>
            <a:endParaRPr lang="ru-RU" sz="2400" dirty="0" smtClean="0"/>
          </a:p>
          <a:p>
            <a:pPr algn="ctr"/>
            <a:r>
              <a:rPr lang="ru-RU" sz="2400" dirty="0" smtClean="0"/>
              <a:t>тыс. руб</a:t>
            </a:r>
            <a:r>
              <a:rPr lang="ru-RU" sz="2400" dirty="0"/>
              <a:t>.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4148489"/>
              </p:ext>
            </p:extLst>
          </p:nvPr>
        </p:nvGraphicFramePr>
        <p:xfrm>
          <a:off x="827584" y="3284984"/>
          <a:ext cx="734481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991166"/>
              </p:ext>
            </p:extLst>
          </p:nvPr>
        </p:nvGraphicFramePr>
        <p:xfrm>
          <a:off x="1187624" y="1523692"/>
          <a:ext cx="6336701" cy="1617275"/>
        </p:xfrm>
        <a:graphic>
          <a:graphicData uri="http://schemas.openxmlformats.org/drawingml/2006/table">
            <a:tbl>
              <a:tblPr/>
              <a:tblGrid>
                <a:gridCol w="1281383"/>
                <a:gridCol w="842553"/>
                <a:gridCol w="842553"/>
                <a:gridCol w="842553"/>
                <a:gridCol w="842553"/>
                <a:gridCol w="842553"/>
                <a:gridCol w="842553"/>
              </a:tblGrid>
              <a:tr h="25269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2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42 040,5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33 416,7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40 289,8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37 616,0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40 022,8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79 533,9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4043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45 839,3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32 898,4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38 204,9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38 420,2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43 052,2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77 680,3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51803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Профицит (+)/ Дефицит (-)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-3 798,8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2 084,9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-3 029,4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1 853,6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259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Структура доходов бюджета МО Подгорнское сельское </a:t>
            </a:r>
            <a:r>
              <a:rPr lang="ru-RU" sz="2400" dirty="0" smtClean="0"/>
              <a:t>поселение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797301"/>
              </p:ext>
            </p:extLst>
          </p:nvPr>
        </p:nvGraphicFramePr>
        <p:xfrm>
          <a:off x="1331640" y="1700808"/>
          <a:ext cx="5688632" cy="1152128"/>
        </p:xfrm>
        <a:graphic>
          <a:graphicData uri="http://schemas.openxmlformats.org/drawingml/2006/table">
            <a:tbl>
              <a:tblPr/>
              <a:tblGrid>
                <a:gridCol w="3297327"/>
                <a:gridCol w="1559547"/>
                <a:gridCol w="831758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Сумма, тыс.руб.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Доля, 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11807,2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67726,7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79533,9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5107842"/>
              </p:ext>
            </p:extLst>
          </p:nvPr>
        </p:nvGraphicFramePr>
        <p:xfrm>
          <a:off x="1475656" y="2924944"/>
          <a:ext cx="561662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16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91680" y="908720"/>
            <a:ext cx="65527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Структура налоговых и неналоговых </a:t>
            </a:r>
            <a:r>
              <a:rPr lang="ru-RU" sz="2400" dirty="0" smtClean="0"/>
              <a:t>доходов бюджета МО Подгорнское сельское поселение</a:t>
            </a:r>
            <a:endParaRPr lang="ru-RU" sz="24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183578"/>
              </p:ext>
            </p:extLst>
          </p:nvPr>
        </p:nvGraphicFramePr>
        <p:xfrm>
          <a:off x="4572000" y="2636912"/>
          <a:ext cx="4248472" cy="3456384"/>
        </p:xfrm>
        <a:graphic>
          <a:graphicData uri="http://schemas.openxmlformats.org/drawingml/2006/table">
            <a:tbl>
              <a:tblPr/>
              <a:tblGrid>
                <a:gridCol w="1953821"/>
                <a:gridCol w="638467"/>
                <a:gridCol w="864096"/>
                <a:gridCol w="792088"/>
              </a:tblGrid>
              <a:tr h="10736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дохода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План, тыс.руб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Испонено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тыс.руб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исполнения от плана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Акцизы на топливо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Земельный налог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 от использования имущества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Штрафы, санкции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62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11264,4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11807,2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4813348"/>
              </p:ext>
            </p:extLst>
          </p:nvPr>
        </p:nvGraphicFramePr>
        <p:xfrm>
          <a:off x="251520" y="2204864"/>
          <a:ext cx="5328592" cy="4252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43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75656" y="908720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Структура безвозмездных поступлений в бюджет Подгорнского сельского поселения</a:t>
            </a:r>
            <a:endParaRPr lang="ru-RU" sz="24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3767385"/>
              </p:ext>
            </p:extLst>
          </p:nvPr>
        </p:nvGraphicFramePr>
        <p:xfrm>
          <a:off x="4572000" y="2996952"/>
          <a:ext cx="4694088" cy="342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338593"/>
              </p:ext>
            </p:extLst>
          </p:nvPr>
        </p:nvGraphicFramePr>
        <p:xfrm>
          <a:off x="323528" y="2636912"/>
          <a:ext cx="4464496" cy="3114675"/>
        </p:xfrm>
        <a:graphic>
          <a:graphicData uri="http://schemas.openxmlformats.org/drawingml/2006/table">
            <a:tbl>
              <a:tblPr/>
              <a:tblGrid>
                <a:gridCol w="1728192"/>
                <a:gridCol w="792088"/>
                <a:gridCol w="864096"/>
                <a:gridCol w="1080120"/>
              </a:tblGrid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План, тыс.руб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Испонено, тыс.руб.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исполнения от плана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Дотации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Субвенции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57906,6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Пожертвования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Возврат целевых остатков межбюджетных трансфертов прошлых лет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67822,5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67716,2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27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Отраслевая структура распределения бюджета Подгорнского сельского поселения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35839"/>
              </p:ext>
            </p:extLst>
          </p:nvPr>
        </p:nvGraphicFramePr>
        <p:xfrm>
          <a:off x="179512" y="1916832"/>
          <a:ext cx="4536504" cy="3173730"/>
        </p:xfrm>
        <a:graphic>
          <a:graphicData uri="http://schemas.openxmlformats.org/drawingml/2006/table">
            <a:tbl>
              <a:tblPr/>
              <a:tblGrid>
                <a:gridCol w="2016224"/>
                <a:gridCol w="648072"/>
                <a:gridCol w="936104"/>
                <a:gridCol w="936104"/>
              </a:tblGrid>
              <a:tr h="7143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План,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тыс.руб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Сумма,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тыс.руб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исполнения от плана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47116,3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45296,2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16069,8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15653,7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Культура, кинематография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Социальная политика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79917,2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77680,7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6059515"/>
              </p:ext>
            </p:extLst>
          </p:nvPr>
        </p:nvGraphicFramePr>
        <p:xfrm>
          <a:off x="4187825" y="2924944"/>
          <a:ext cx="4956175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776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Жилищно-коммунальное хозяйство</a:t>
            </a:r>
            <a:endParaRPr lang="ru-RU" sz="2400" dirty="0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931340" y="1628801"/>
            <a:ext cx="493712" cy="720080"/>
          </a:xfrm>
          <a:prstGeom prst="downArrow">
            <a:avLst>
              <a:gd name="adj1" fmla="val 50000"/>
              <a:gd name="adj2" fmla="val 49966"/>
            </a:avLst>
          </a:prstGeom>
          <a:solidFill>
            <a:srgbClr val="00CCFF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b="0"/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3144699" y="1628800"/>
            <a:ext cx="493712" cy="720081"/>
          </a:xfrm>
          <a:prstGeom prst="downArrow">
            <a:avLst>
              <a:gd name="adj1" fmla="val 50000"/>
              <a:gd name="adj2" fmla="val 49966"/>
            </a:avLst>
          </a:prstGeom>
          <a:solidFill>
            <a:srgbClr val="00CCFF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b="0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5148263" y="1628800"/>
            <a:ext cx="493712" cy="720082"/>
          </a:xfrm>
          <a:prstGeom prst="downArrow">
            <a:avLst>
              <a:gd name="adj1" fmla="val 50000"/>
              <a:gd name="adj2" fmla="val 49966"/>
            </a:avLst>
          </a:prstGeom>
          <a:solidFill>
            <a:srgbClr val="00CCFF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b="0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7308304" y="1628800"/>
            <a:ext cx="493712" cy="720081"/>
          </a:xfrm>
          <a:prstGeom prst="downArrow">
            <a:avLst>
              <a:gd name="adj1" fmla="val 50000"/>
              <a:gd name="adj2" fmla="val 49966"/>
            </a:avLst>
          </a:prstGeom>
          <a:solidFill>
            <a:srgbClr val="00CCFF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b="0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899592" y="1628800"/>
            <a:ext cx="69024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0084" y="2348881"/>
            <a:ext cx="2016224" cy="309634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256490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Жилищное хозяйство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4982" y="3356992"/>
            <a:ext cx="191132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185,3 тыс. руб.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ремонт муниципального жилищного фонда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49771" y="2348880"/>
            <a:ext cx="2016224" cy="438737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11760" y="2564904"/>
            <a:ext cx="1801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Коммунальное </a:t>
            </a:r>
            <a:r>
              <a:rPr lang="ru-RU" dirty="0"/>
              <a:t>хозяйство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36579" y="3350712"/>
            <a:ext cx="195675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39915,9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объектов коммунального хозяйства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компенсацию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организациями,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использующими в качестве топлива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нефть или мазут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18672" y="2348880"/>
            <a:ext cx="2016224" cy="374441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660232" y="2348881"/>
            <a:ext cx="2304256" cy="273630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23324" y="2500153"/>
            <a:ext cx="1911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Благоустройство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687573" y="2451931"/>
            <a:ext cx="2276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Другие вопросы в</a:t>
            </a:r>
          </a:p>
          <a:p>
            <a:pPr algn="ctr"/>
            <a:r>
              <a:rPr lang="ru-RU" dirty="0"/>
              <a:t>области </a:t>
            </a:r>
            <a:r>
              <a:rPr lang="ru-RU" dirty="0" smtClean="0"/>
              <a:t>жилищно-коммунального</a:t>
            </a:r>
            <a:endParaRPr lang="ru-RU" dirty="0"/>
          </a:p>
          <a:p>
            <a:pPr algn="ctr"/>
            <a:r>
              <a:rPr lang="ru-RU" dirty="0"/>
              <a:t>хозяйства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9458" y="2990261"/>
            <a:ext cx="198771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4664,0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лодочных переправ</a:t>
            </a:r>
          </a:p>
          <a:p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Благоустроительные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ремонт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пешеходных переходов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46353" y="3652260"/>
            <a:ext cx="191132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531,0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гаража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35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Национальная экономика</a:t>
            </a:r>
            <a:endParaRPr lang="ru-RU" sz="2400" dirty="0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1653769" y="1654202"/>
            <a:ext cx="493712" cy="720080"/>
          </a:xfrm>
          <a:prstGeom prst="downArrow">
            <a:avLst>
              <a:gd name="adj1" fmla="val 50000"/>
              <a:gd name="adj2" fmla="val 49966"/>
            </a:avLst>
          </a:prstGeom>
          <a:solidFill>
            <a:srgbClr val="00CCFF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b="0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5148263" y="1628800"/>
            <a:ext cx="493712" cy="720082"/>
          </a:xfrm>
          <a:prstGeom prst="downArrow">
            <a:avLst>
              <a:gd name="adj1" fmla="val 50000"/>
              <a:gd name="adj2" fmla="val 49966"/>
            </a:avLst>
          </a:prstGeom>
          <a:solidFill>
            <a:srgbClr val="00CCFF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b="0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899592" y="1628800"/>
            <a:ext cx="69024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69770" y="2371112"/>
            <a:ext cx="2882149" cy="309634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2533" y="2451931"/>
            <a:ext cx="1913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Дорожный фонд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191818" y="2898912"/>
            <a:ext cx="251608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14741,6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автомобильных дорог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автомобильных дорог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18672" y="2348880"/>
            <a:ext cx="3283344" cy="374441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56948" y="2500125"/>
            <a:ext cx="3011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Другие вопросы в</a:t>
            </a:r>
          </a:p>
          <a:p>
            <a:pPr algn="ctr"/>
            <a:r>
              <a:rPr lang="ru-RU" dirty="0"/>
              <a:t>области </a:t>
            </a:r>
            <a:r>
              <a:rPr lang="ru-RU" dirty="0" smtClean="0"/>
              <a:t>национальной экономики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656948" y="3574698"/>
            <a:ext cx="28673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912,1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Кадастровые работы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58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1978</TotalTime>
  <Words>590</Words>
  <Application>Microsoft Office PowerPoint</Application>
  <PresentationFormat>Экран (4:3)</PresentationFormat>
  <Paragraphs>239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Candara</vt:lpstr>
      <vt:lpstr>Symbol</vt:lpstr>
      <vt:lpstr>Times New Roman</vt:lpstr>
      <vt:lpstr>Wingdings</vt:lpstr>
      <vt:lpstr>Волна</vt:lpstr>
      <vt:lpstr>Муниципальное образование «Подгорнское сельское поселение»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UFK13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Кузнецова Ксения Владимировна</dc:creator>
  <cp:lastModifiedBy>Admin</cp:lastModifiedBy>
  <cp:revision>79</cp:revision>
  <dcterms:created xsi:type="dcterms:W3CDTF">2017-04-04T11:01:28Z</dcterms:created>
  <dcterms:modified xsi:type="dcterms:W3CDTF">2019-05-31T03:29:09Z</dcterms:modified>
</cp:coreProperties>
</file>